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2" r:id="rId7"/>
    <p:sldId id="263" r:id="rId8"/>
    <p:sldId id="268" r:id="rId9"/>
    <p:sldId id="269" r:id="rId10"/>
  </p:sldIdLst>
  <p:sldSz cx="18288000" cy="10287000"/>
  <p:notesSz cx="6858000" cy="9144000"/>
  <p:embeddedFontLst>
    <p:embeddedFont>
      <p:font typeface="Ovo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0697B-013F-17B8-F237-C237879929DF}" v="432" dt="2025-07-12T11:28:58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13" autoAdjust="0"/>
  </p:normalViewPr>
  <p:slideViewPr>
    <p:cSldViewPr>
      <p:cViewPr varScale="1">
        <p:scale>
          <a:sx n="79" d="100"/>
          <a:sy n="79" d="100"/>
        </p:scale>
        <p:origin x="60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F642F-7859-43F8-92FA-2672324B2C5B}" type="datetimeFigureOut">
              <a:t>7/12/2025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305C3-CE04-4F7A-A975-0A06A5AD89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3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Step-by-step behavior of the agent: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1. User uploads a summary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2. Python extracts raw text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3. Agent builds structured prompt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4. LLM generates care plan + detects gaps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5. Output shown + downloadable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/>
              <a:t>6. Optional: Follow-up chat using care </a:t>
            </a:r>
            <a:r>
              <a:rPr lang="en-US" dirty="0" err="1"/>
              <a:t>plancontext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05C3-CE04-4F7A-A975-0A06A5AD893F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4FA70-E3B1-4316-D417-5336946A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5F29E-046A-D6C6-7323-56F2C924A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BD386-7D94-17EF-D5DE-5EFCB45C1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3E0A0-8B2A-9C3E-F5F0-205925E8C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05C3-CE04-4F7A-A975-0A06A5AD893F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1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9899" y="0"/>
            <a:ext cx="670594" cy="10287000"/>
            <a:chOff x="0" y="0"/>
            <a:chExt cx="17661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617" cy="2709333"/>
            </a:xfrm>
            <a:custGeom>
              <a:avLst/>
              <a:gdLst/>
              <a:ahLst/>
              <a:cxnLst/>
              <a:rect l="l" t="t" r="r" b="b"/>
              <a:pathLst>
                <a:path w="176617" h="2709333">
                  <a:moveTo>
                    <a:pt x="0" y="0"/>
                  </a:moveTo>
                  <a:lnTo>
                    <a:pt x="176617" y="0"/>
                  </a:lnTo>
                  <a:lnTo>
                    <a:pt x="1766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6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0800000">
            <a:off x="438150" y="-749300"/>
            <a:ext cx="9449899" cy="13298553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9" y="0"/>
                </a:lnTo>
                <a:lnTo>
                  <a:pt x="9449899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83685" y="5136611"/>
            <a:ext cx="7139504" cy="4021677"/>
            <a:chOff x="0" y="152400"/>
            <a:chExt cx="9519338" cy="536223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2400"/>
              <a:ext cx="9519338" cy="1529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00"/>
                </a:lnSpc>
              </a:pPr>
              <a:endParaRPr lang="en-US" sz="8700" spc="-86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82811"/>
              <a:ext cx="9519338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4"/>
                </a:lnSpc>
              </a:pPr>
              <a:endParaRPr lang="en-US" sz="3103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2EF420-9F67-9C8A-1056-DB28ADCA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81006"/>
            <a:ext cx="30099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E5C6EB-2873-9FAA-30D8-30DE4499AEAB}"/>
              </a:ext>
            </a:extLst>
          </p:cNvPr>
          <p:cNvSpPr txBox="1"/>
          <p:nvPr/>
        </p:nvSpPr>
        <p:spPr>
          <a:xfrm>
            <a:off x="2162780" y="5530524"/>
            <a:ext cx="600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/>
              <a:t>AFTERMEDAI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E67FF2F-71E0-7C23-4F16-D276B26D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819" y="14288"/>
            <a:ext cx="8939212" cy="102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88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spc="-86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Post-Discharge Care Challenges / </a:t>
            </a:r>
            <a:r>
              <a:rPr lang="en-US" sz="5400" spc="-72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Existing Gaps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366483"/>
            <a:ext cx="162084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Current post-discharge care solutions often lack structure and support, leading to patient confusion and lack of compliance with care instructions after leaving the hospital.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808128"/>
            <a:chOff x="0" y="0"/>
            <a:chExt cx="6216242" cy="3744171"/>
          </a:xfrm>
        </p:grpSpPr>
        <p:sp>
          <p:nvSpPr>
            <p:cNvPr id="6" name="TextBox 6"/>
            <p:cNvSpPr txBox="1"/>
            <p:nvPr/>
          </p:nvSpPr>
          <p:spPr>
            <a:xfrm>
              <a:off x="0" y="840231"/>
              <a:ext cx="6216242" cy="2903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3"/>
                </a:lnSpc>
              </a:pPr>
              <a:r>
                <a:rPr lang="en-US" sz="2694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Discharge summaries are typically provided as unstructured PDFs, making them difficult for patients to navigate.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216242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</a:pPr>
              <a:r>
                <a:rPr lang="en-US" sz="2799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Unstructured Summaries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517723"/>
            <a:chOff x="0" y="0"/>
            <a:chExt cx="6245731" cy="3356964"/>
          </a:xfrm>
        </p:grpSpPr>
        <p:sp>
          <p:nvSpPr>
            <p:cNvPr id="9" name="TextBox 9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Patients receive no real-time support for questions, causing misunderstandings about their post-discharge care.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Lack of Support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370390"/>
            <a:ext cx="4684298" cy="2517723"/>
            <a:chOff x="0" y="0"/>
            <a:chExt cx="6245731" cy="33569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Follow-up tasks remain untrackable, leaving patients and providers uncertain about care progression.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Trackability Issues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pc="-72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Proposed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366483"/>
            <a:ext cx="16208479" cy="14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50" dirty="0" err="1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AfterMedAI</a:t>
            </a:r>
            <a:r>
              <a:rPr lang="en-US" sz="3150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 is an autonomous assistant that aims to transform post-discharge care with Agentic AI technology to enhance patient understanding and compliance through tailored support and monitoring.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260758"/>
            <a:chOff x="0" y="0"/>
            <a:chExt cx="6216242" cy="3014344"/>
          </a:xfrm>
        </p:grpSpPr>
        <p:sp>
          <p:nvSpPr>
            <p:cNvPr id="6" name="TextBox 6"/>
            <p:cNvSpPr txBox="1"/>
            <p:nvPr/>
          </p:nvSpPr>
          <p:spPr>
            <a:xfrm>
              <a:off x="0" y="784309"/>
              <a:ext cx="6216242" cy="2230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21"/>
                </a:lnSpc>
              </a:pPr>
              <a:r>
                <a:rPr lang="en-US" sz="2554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Over 40% of patients struggle with discharge instructions, leading to confusion and non-compliance.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6216242" cy="480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55"/>
                </a:lnSpc>
              </a:pPr>
              <a:r>
                <a:rPr lang="en-US" sz="2555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Problem Statement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342508"/>
            <a:chOff x="0" y="0"/>
            <a:chExt cx="6245731" cy="3123344"/>
          </a:xfrm>
        </p:grpSpPr>
        <p:sp>
          <p:nvSpPr>
            <p:cNvPr id="9" name="TextBox 9"/>
            <p:cNvSpPr txBox="1"/>
            <p:nvPr/>
          </p:nvSpPr>
          <p:spPr>
            <a:xfrm>
              <a:off x="0" y="909333"/>
              <a:ext cx="6245731" cy="2214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21"/>
                </a:lnSpc>
                <a:spcBef>
                  <a:spcPct val="0"/>
                </a:spcBef>
              </a:pPr>
              <a:r>
                <a:rPr lang="en-US" sz="2554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Current discharge summaries are often unstructured, lacking real-time support for patients' questions and follow-up tasks.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Existing Solutions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413253"/>
            <a:ext cx="4684298" cy="3585585"/>
            <a:chOff x="0" y="57150"/>
            <a:chExt cx="6245731" cy="478077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09332"/>
              <a:ext cx="6245731" cy="3928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21"/>
                </a:lnSpc>
                <a:spcBef>
                  <a:spcPct val="0"/>
                </a:spcBef>
              </a:pPr>
              <a:r>
                <a:rPr lang="en-US" sz="2550" u="none" strike="noStrike" dirty="0" err="1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AfterMedAI</a:t>
              </a:r>
              <a:r>
                <a:rPr lang="en-US" sz="2550" u="none" strike="noStrike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 uses </a:t>
              </a:r>
              <a:r>
                <a:rPr lang="en-US" sz="2550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Agentic AI</a:t>
              </a:r>
              <a:r>
                <a:rPr lang="en-US" sz="2550" u="none" strike="noStrike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 to</a:t>
              </a:r>
              <a:r>
                <a:rPr lang="en-US" sz="2550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 convert discharge instructions into structured tasks and reminders, enabling better patient engagement and care continuity and lets users ask clarifying questions via chatbot.</a:t>
              </a:r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Proposed Features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pc="-72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Agent Behavior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123596"/>
            <a:ext cx="1620847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AfterMedAI enhances post-discharge care by utilizing AI to interpret discharge summaries, ensuring patients receive personalized follow-up instructions and support for better health outcomes.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444845"/>
            <a:chOff x="0" y="0"/>
            <a:chExt cx="6216242" cy="3259793"/>
          </a:xfrm>
        </p:grpSpPr>
        <p:sp>
          <p:nvSpPr>
            <p:cNvPr id="6" name="TextBox 6"/>
            <p:cNvSpPr txBox="1"/>
            <p:nvPr/>
          </p:nvSpPr>
          <p:spPr>
            <a:xfrm>
              <a:off x="0" y="840231"/>
              <a:ext cx="6216242" cy="2419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</a:pPr>
              <a:r>
                <a:rPr lang="en-US" sz="2799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Reads discharge summaries and accurately extracts medications, tasks, and important dates for patients.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6216242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</a:pPr>
              <a:r>
                <a:rPr lang="en-US" sz="2799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Summary Extraction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517723"/>
            <a:chOff x="0" y="0"/>
            <a:chExt cx="6245731" cy="3356964"/>
          </a:xfrm>
        </p:grpSpPr>
        <p:sp>
          <p:nvSpPr>
            <p:cNvPr id="9" name="TextBox 9"/>
            <p:cNvSpPr txBox="1"/>
            <p:nvPr/>
          </p:nvSpPr>
          <p:spPr>
            <a:xfrm>
              <a:off x="0" y="918858"/>
              <a:ext cx="6245731" cy="243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Generates easy-to-understand instructions, answering patients' questions in natural language for clarity.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Simplified Guidance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413253"/>
            <a:ext cx="4684298" cy="2339051"/>
            <a:chOff x="0" y="57151"/>
            <a:chExt cx="6245731" cy="311873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18857"/>
              <a:ext cx="6245731" cy="2257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750" dirty="0">
                  <a:solidFill>
                    <a:srgbClr val="000000"/>
                  </a:solidFill>
                  <a:latin typeface="Ovo"/>
                  <a:ea typeface="Calibri"/>
                  <a:cs typeface="Calibri"/>
                  <a:sym typeface="Ovo"/>
                </a:rPr>
                <a:t>Adapts output based on prompt or user input and handles follow-up questions using memory.</a:t>
              </a:r>
              <a:endParaRPr lang="en-US" sz="2750" dirty="0">
                <a:latin typeface="Ov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1"/>
              <a:ext cx="6245731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50" dirty="0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Adaptability</a:t>
              </a:r>
              <a:endParaRPr lang="en-US" sz="3199" u="none" strike="noStrike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A08C9-B98F-577A-FA88-DA7713623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2D4E1738-37F4-1A48-2655-38AA829E1644}"/>
              </a:ext>
            </a:extLst>
          </p:cNvPr>
          <p:cNvSpPr txBox="1"/>
          <p:nvPr/>
        </p:nvSpPr>
        <p:spPr>
          <a:xfrm>
            <a:off x="-800930" y="4013"/>
            <a:ext cx="1028745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72" dirty="0">
                <a:solidFill>
                  <a:srgbClr val="050F1D"/>
                </a:solidFill>
                <a:latin typeface="Ovo"/>
                <a:sym typeface="Ovo"/>
              </a:rPr>
              <a:t>High Level Architecture</a:t>
            </a:r>
            <a:endParaRPr lang="en-US" sz="6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" name="Picture 6" descr="A diagram of a cloud&#10;&#10;AI-generated content may be incorrect.">
            <a:extLst>
              <a:ext uri="{FF2B5EF4-FFF2-40B4-BE49-F238E27FC236}">
                <a16:creationId xmlns:a16="http://schemas.microsoft.com/office/drawing/2014/main" id="{37517350-CB2F-E4F5-2A97-C77431DF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79" y="1222208"/>
            <a:ext cx="14638421" cy="48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819DA-9C88-4852-3FB1-607257ECE9D4}"/>
              </a:ext>
            </a:extLst>
          </p:cNvPr>
          <p:cNvSpPr txBox="1"/>
          <p:nvPr/>
        </p:nvSpPr>
        <p:spPr>
          <a:xfrm>
            <a:off x="422281" y="6481012"/>
            <a:ext cx="10287459" cy="3151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</a:rPr>
              <a:t>Core Components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err="1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Streamlit</a:t>
            </a: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 Frontend</a:t>
            </a:r>
            <a:endParaRPr lang="en-US" sz="2400">
              <a:latin typeface="Ovo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Text Extraction Module (PyPDF2 / file reader)</a:t>
            </a:r>
            <a:endParaRPr lang="en-US" sz="24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Prompt Builder + OpenAI LLM</a:t>
            </a:r>
            <a:endParaRPr lang="en-US" sz="24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PDF Generator (xhtml2pdf)</a:t>
            </a:r>
            <a:endParaRPr lang="en-US" sz="24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Chat Module (with context memory)</a:t>
            </a:r>
            <a:endParaRPr lang="en-US" sz="24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4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.env-based config for portability</a:t>
            </a:r>
            <a:endParaRPr lang="en-US" sz="2400" spc="-72" dirty="0">
              <a:solidFill>
                <a:srgbClr val="050F1D"/>
              </a:solidFill>
              <a:latin typeface="Ov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357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3407" y="-128332"/>
            <a:ext cx="9449899" cy="10758232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8" y="0"/>
                </a:lnTo>
                <a:lnTo>
                  <a:pt x="9449898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517645" cy="10287000"/>
            <a:chOff x="0" y="0"/>
            <a:chExt cx="13633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334" cy="2709333"/>
            </a:xfrm>
            <a:custGeom>
              <a:avLst/>
              <a:gdLst/>
              <a:ahLst/>
              <a:cxnLst/>
              <a:rect l="l" t="t" r="r" b="b"/>
              <a:pathLst>
                <a:path w="136334" h="2709333">
                  <a:moveTo>
                    <a:pt x="0" y="0"/>
                  </a:moveTo>
                  <a:lnTo>
                    <a:pt x="136334" y="0"/>
                  </a:lnTo>
                  <a:lnTo>
                    <a:pt x="1363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F75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3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6227" y="4134854"/>
            <a:ext cx="4973512" cy="187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u="none" spc="-72" dirty="0" err="1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AgenticAI</a:t>
            </a:r>
            <a:r>
              <a:rPr lang="en-US" sz="7200" u="none" spc="-72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 Flow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29CF00A-598B-098E-7A7A-852CE015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644" y="-16330"/>
            <a:ext cx="8626355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46310" y="-2646310"/>
            <a:ext cx="12995380" cy="18288000"/>
          </a:xfrm>
          <a:custGeom>
            <a:avLst/>
            <a:gdLst/>
            <a:ahLst/>
            <a:cxnLst/>
            <a:rect l="l" t="t" r="r" b="b"/>
            <a:pathLst>
              <a:path w="12995380" h="1828800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0817" y="1152525"/>
            <a:ext cx="16208483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OpenAI's role in </a:t>
            </a:r>
            <a:r>
              <a:rPr lang="en-US" sz="7200" spc="-72" dirty="0" err="1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AfterMedAI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817" y="3366483"/>
            <a:ext cx="162084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</a:pPr>
            <a:r>
              <a:rPr lang="en-US" sz="3199">
                <a:solidFill>
                  <a:srgbClr val="050F1D"/>
                </a:solidFill>
                <a:latin typeface="Ovo"/>
                <a:ea typeface="Ovo"/>
                <a:cs typeface="Ovo"/>
                <a:sym typeface="Ovo"/>
              </a:rPr>
              <a:t>The OpenAI model serves as the backbone for AfterMedAI, enhancing post-discharge care through advanced language processing and real-time support for patients and providers.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50817" y="6373116"/>
            <a:ext cx="4662181" cy="2564125"/>
            <a:chOff x="0" y="0"/>
            <a:chExt cx="6216242" cy="3418833"/>
          </a:xfrm>
        </p:grpSpPr>
        <p:sp>
          <p:nvSpPr>
            <p:cNvPr id="6" name="TextBox 6"/>
            <p:cNvSpPr txBox="1"/>
            <p:nvPr/>
          </p:nvSpPr>
          <p:spPr>
            <a:xfrm>
              <a:off x="0" y="764611"/>
              <a:ext cx="6216242" cy="2654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4"/>
                </a:lnSpc>
              </a:pPr>
              <a:r>
                <a:rPr lang="en-US" sz="2442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Advanced language comprehension enables effective extraction and summarization of essential patient information for clear communication.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6216242" cy="45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42"/>
                </a:lnSpc>
              </a:pPr>
              <a:r>
                <a:rPr lang="en-US" sz="2442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Language Understanding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1851" y="6370390"/>
            <a:ext cx="4684298" cy="2685734"/>
            <a:chOff x="0" y="0"/>
            <a:chExt cx="6245731" cy="3580979"/>
          </a:xfrm>
        </p:grpSpPr>
        <p:sp>
          <p:nvSpPr>
            <p:cNvPr id="9" name="TextBox 9"/>
            <p:cNvSpPr txBox="1"/>
            <p:nvPr/>
          </p:nvSpPr>
          <p:spPr>
            <a:xfrm>
              <a:off x="0" y="918858"/>
              <a:ext cx="6245731" cy="266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4"/>
                </a:lnSpc>
                <a:spcBef>
                  <a:spcPct val="0"/>
                </a:spcBef>
              </a:pPr>
              <a:r>
                <a:rPr lang="en-US" sz="2442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The model provides structured outputs from unstructured data, ensuring patients receive personalized care instructions tailored to their needs.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Structured Information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5002" y="6370390"/>
            <a:ext cx="4684298" cy="2685734"/>
            <a:chOff x="0" y="0"/>
            <a:chExt cx="6245731" cy="358097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18858"/>
              <a:ext cx="6245731" cy="266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4"/>
                </a:lnSpc>
                <a:spcBef>
                  <a:spcPct val="0"/>
                </a:spcBef>
              </a:pPr>
              <a:r>
                <a:rPr lang="en-US" sz="2442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OpenAI's API facilitates easy integration with existing systems, allowing for real-time deployments and improved workflow for healthcare providers.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6245731" cy="58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9"/>
                </a:lnSpc>
                <a:spcBef>
                  <a:spcPct val="0"/>
                </a:spcBef>
              </a:pPr>
              <a:r>
                <a:rPr lang="en-US" sz="3199" u="none" strike="noStrike">
                  <a:solidFill>
                    <a:srgbClr val="050F1D"/>
                  </a:solidFill>
                  <a:latin typeface="Ovo"/>
                  <a:ea typeface="Ovo"/>
                  <a:cs typeface="Ovo"/>
                  <a:sym typeface="Ovo"/>
                </a:rPr>
                <a:t>Seamless Integration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597586"/>
            <a:ext cx="1623059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2733260" y="-6419655"/>
            <a:ext cx="754946" cy="12617764"/>
            <a:chOff x="0" y="0"/>
            <a:chExt cx="198834" cy="3323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834" cy="3323197"/>
            </a:xfrm>
            <a:custGeom>
              <a:avLst/>
              <a:gdLst/>
              <a:ahLst/>
              <a:cxnLst/>
              <a:rect l="l" t="t" r="r" b="b"/>
              <a:pathLst>
                <a:path w="198834" h="3323197">
                  <a:moveTo>
                    <a:pt x="0" y="0"/>
                  </a:moveTo>
                  <a:lnTo>
                    <a:pt x="198834" y="0"/>
                  </a:lnTo>
                  <a:lnTo>
                    <a:pt x="198834" y="3323197"/>
                  </a:lnTo>
                  <a:lnTo>
                    <a:pt x="0" y="3323197"/>
                  </a:lnTo>
                  <a:close/>
                </a:path>
              </a:pathLst>
            </a:custGeom>
            <a:solidFill>
              <a:srgbClr val="82B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834" cy="33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68251" y="-3866900"/>
            <a:ext cx="754946" cy="7512254"/>
            <a:chOff x="0" y="0"/>
            <a:chExt cx="198834" cy="1978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834" cy="1978536"/>
            </a:xfrm>
            <a:custGeom>
              <a:avLst/>
              <a:gdLst/>
              <a:ahLst/>
              <a:cxnLst/>
              <a:rect l="l" t="t" r="r" b="b"/>
              <a:pathLst>
                <a:path w="198834" h="1978536">
                  <a:moveTo>
                    <a:pt x="0" y="0"/>
                  </a:moveTo>
                  <a:lnTo>
                    <a:pt x="198834" y="0"/>
                  </a:lnTo>
                  <a:lnTo>
                    <a:pt x="198834" y="1978536"/>
                  </a:lnTo>
                  <a:lnTo>
                    <a:pt x="0" y="19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834" cy="201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7F35C-3584-3178-4CB8-AC80D0677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0AD6C444-26C8-195B-9262-B184C8E9CA8B}"/>
              </a:ext>
            </a:extLst>
          </p:cNvPr>
          <p:cNvSpPr txBox="1"/>
          <p:nvPr/>
        </p:nvSpPr>
        <p:spPr>
          <a:xfrm>
            <a:off x="-580351" y="1066802"/>
            <a:ext cx="1028745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72" dirty="0">
                <a:solidFill>
                  <a:srgbClr val="050F1D"/>
                </a:solidFill>
                <a:latin typeface="Ovo"/>
                <a:sym typeface="Ovo"/>
              </a:rPr>
              <a:t>Impact and Future Scope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B02B8-C263-95C5-B93D-5CB261E57DFA}"/>
              </a:ext>
            </a:extLst>
          </p:cNvPr>
          <p:cNvSpPr txBox="1"/>
          <p:nvPr/>
        </p:nvSpPr>
        <p:spPr>
          <a:xfrm>
            <a:off x="723071" y="3713748"/>
            <a:ext cx="12513301" cy="285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 err="1">
                <a:solidFill>
                  <a:srgbClr val="000000"/>
                </a:solidFill>
                <a:latin typeface="Ovo"/>
                <a:ea typeface="Calibri"/>
                <a:cs typeface="Calibri"/>
              </a:rPr>
              <a:t>AfterMedAI</a:t>
            </a: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</a:rPr>
              <a:t> bridges clinical gaps using LLMs:</a:t>
            </a:r>
            <a:endParaRPr lang="en-US" sz="3200" spc="-72" dirty="0">
              <a:latin typeface="Ovo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Improves clarity and compliance in post-discharge care</a:t>
            </a:r>
            <a:endParaRPr lang="en-US" sz="32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Reduces readmissions via better instructions</a:t>
            </a:r>
            <a:endParaRPr lang="en-US" sz="32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Scalable to regional languages or voice interfaces</a:t>
            </a:r>
            <a:endParaRPr lang="en-US" sz="3200" spc="-72" dirty="0">
              <a:solidFill>
                <a:srgbClr val="000000"/>
              </a:solidFill>
              <a:latin typeface="Ovo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3200" spc="-72" dirty="0">
                <a:solidFill>
                  <a:srgbClr val="000000"/>
                </a:solidFill>
                <a:latin typeface="Ovo"/>
                <a:ea typeface="Calibri"/>
                <a:cs typeface="Calibri"/>
                <a:sym typeface="Ovo"/>
              </a:rPr>
              <a:t>Can integrate with EHR or WhatsApp bot for outreach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7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B3FBF-622D-4B77-288B-00B7A687E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6FF82D-D500-5697-FC83-6707D2252A3C}"/>
              </a:ext>
            </a:extLst>
          </p:cNvPr>
          <p:cNvSpPr/>
          <p:nvPr/>
        </p:nvSpPr>
        <p:spPr>
          <a:xfrm rot="-10800000">
            <a:off x="-63407" y="-128332"/>
            <a:ext cx="9449899" cy="10758232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8" y="0"/>
                </a:lnTo>
                <a:lnTo>
                  <a:pt x="9449898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920D7B6-2EFA-FEAD-73F6-2D7B2A7E7D56}"/>
              </a:ext>
            </a:extLst>
          </p:cNvPr>
          <p:cNvGrpSpPr/>
          <p:nvPr/>
        </p:nvGrpSpPr>
        <p:grpSpPr>
          <a:xfrm>
            <a:off x="9144000" y="0"/>
            <a:ext cx="517645" cy="10287000"/>
            <a:chOff x="0" y="0"/>
            <a:chExt cx="136334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7353C8-6B7E-BE5D-D5DF-2E34AA444022}"/>
                </a:ext>
              </a:extLst>
            </p:cNvPr>
            <p:cNvSpPr/>
            <p:nvPr/>
          </p:nvSpPr>
          <p:spPr>
            <a:xfrm>
              <a:off x="0" y="0"/>
              <a:ext cx="136334" cy="2709333"/>
            </a:xfrm>
            <a:custGeom>
              <a:avLst/>
              <a:gdLst/>
              <a:ahLst/>
              <a:cxnLst/>
              <a:rect l="l" t="t" r="r" b="b"/>
              <a:pathLst>
                <a:path w="136334" h="2709333">
                  <a:moveTo>
                    <a:pt x="0" y="0"/>
                  </a:moveTo>
                  <a:lnTo>
                    <a:pt x="136334" y="0"/>
                  </a:lnTo>
                  <a:lnTo>
                    <a:pt x="1363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F75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14EAB73-4D39-413C-1B21-E40FB2B26732}"/>
                </a:ext>
              </a:extLst>
            </p:cNvPr>
            <p:cNvSpPr txBox="1"/>
            <p:nvPr/>
          </p:nvSpPr>
          <p:spPr>
            <a:xfrm>
              <a:off x="0" y="-38100"/>
              <a:ext cx="1363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C25EB18-DE60-7840-E104-A7394799EFFB}"/>
              </a:ext>
            </a:extLst>
          </p:cNvPr>
          <p:cNvSpPr txBox="1"/>
          <p:nvPr/>
        </p:nvSpPr>
        <p:spPr>
          <a:xfrm>
            <a:off x="1926227" y="4134854"/>
            <a:ext cx="4973512" cy="187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  <a:sym typeface="Ovo"/>
              </a:rPr>
              <a:t>Thank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</a:rPr>
              <a:t>You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92DC540-4C90-1E23-5173-C267A4511C90}"/>
              </a:ext>
            </a:extLst>
          </p:cNvPr>
          <p:cNvSpPr txBox="1"/>
          <p:nvPr/>
        </p:nvSpPr>
        <p:spPr>
          <a:xfrm>
            <a:off x="11250700" y="4134854"/>
            <a:ext cx="4973512" cy="187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  <a:sym typeface="Ovo"/>
              </a:rPr>
              <a:t>Team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7200"/>
              </a:lnSpc>
            </a:pPr>
            <a:r>
              <a:rPr lang="en-US" sz="7200" spc="-72" dirty="0">
                <a:solidFill>
                  <a:srgbClr val="050F1D"/>
                </a:solidFill>
                <a:latin typeface="Ovo"/>
              </a:rPr>
              <a:t>care coders</a:t>
            </a:r>
          </a:p>
        </p:txBody>
      </p:sp>
    </p:spTree>
    <p:extLst>
      <p:ext uri="{BB962C8B-B14F-4D97-AF65-F5344CB8AC3E}">
        <p14:creationId xmlns:p14="http://schemas.microsoft.com/office/powerpoint/2010/main" val="114805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342</Words>
  <Application>Microsoft Office PowerPoint</Application>
  <PresentationFormat>Custom</PresentationFormat>
  <Paragraphs>36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Post-Discharge Care Challenges</dc:title>
  <dc:description>Presentation - Post-Discharge Care Challenges</dc:description>
  <cp:lastModifiedBy>Siddharth Pimprikar</cp:lastModifiedBy>
  <cp:revision>132</cp:revision>
  <dcterms:created xsi:type="dcterms:W3CDTF">2006-08-16T00:00:00Z</dcterms:created>
  <dcterms:modified xsi:type="dcterms:W3CDTF">2025-07-12T11:31:12Z</dcterms:modified>
  <dc:identifier>DAGs7ugMrPc</dc:identifier>
</cp:coreProperties>
</file>